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7" r:id="rId2"/>
    <p:sldId id="259" r:id="rId3"/>
    <p:sldId id="261" r:id="rId4"/>
    <p:sldId id="260" r:id="rId5"/>
    <p:sldId id="256" r:id="rId6"/>
  </p:sldIdLst>
  <p:sldSz cx="9144000" cy="5143500" type="screen16x9"/>
  <p:notesSz cx="6858000" cy="9144000"/>
  <p:embeddedFontLst>
    <p:embeddedFont>
      <p:font typeface="Google Sans" panose="020B0604020202020204" charset="0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E4D871-99FA-4E95-961C-B60FADA08E5E}" v="6" dt="2024-04-04T22:32:12.7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tória Silva Oliveira" userId="aac0cd666a8e7236" providerId="LiveId" clId="{22274144-2E8E-4576-B1F3-8CA8AF5FA716}"/>
    <pc:docChg chg="undo custSel modSld">
      <pc:chgData name="Victória Silva Oliveira" userId="aac0cd666a8e7236" providerId="LiveId" clId="{22274144-2E8E-4576-B1F3-8CA8AF5FA716}" dt="2024-03-27T14:14:52.557" v="346" actId="1035"/>
      <pc:docMkLst>
        <pc:docMk/>
      </pc:docMkLst>
      <pc:sldChg chg="addSp delSp modSp mod modNotes">
        <pc:chgData name="Victória Silva Oliveira" userId="aac0cd666a8e7236" providerId="LiveId" clId="{22274144-2E8E-4576-B1F3-8CA8AF5FA716}" dt="2024-03-27T14:14:52.557" v="346" actId="1035"/>
        <pc:sldMkLst>
          <pc:docMk/>
          <pc:sldMk cId="0" sldId="256"/>
        </pc:sldMkLst>
        <pc:spChg chg="mod">
          <ac:chgData name="Victória Silva Oliveira" userId="aac0cd666a8e7236" providerId="LiveId" clId="{22274144-2E8E-4576-B1F3-8CA8AF5FA716}" dt="2024-03-27T14:13:58.412" v="332" actId="1076"/>
          <ac:spMkLst>
            <pc:docMk/>
            <pc:sldMk cId="0" sldId="256"/>
            <ac:spMk id="54" creationId="{00000000-0000-0000-0000-000000000000}"/>
          </ac:spMkLst>
        </pc:spChg>
        <pc:spChg chg="mod">
          <ac:chgData name="Victória Silva Oliveira" userId="aac0cd666a8e7236" providerId="LiveId" clId="{22274144-2E8E-4576-B1F3-8CA8AF5FA716}" dt="2024-03-27T14:08:46.717" v="261" actId="1076"/>
          <ac:spMkLst>
            <pc:docMk/>
            <pc:sldMk cId="0" sldId="256"/>
            <ac:spMk id="55" creationId="{00000000-0000-0000-0000-000000000000}"/>
          </ac:spMkLst>
        </pc:spChg>
        <pc:spChg chg="mod">
          <ac:chgData name="Victória Silva Oliveira" userId="aac0cd666a8e7236" providerId="LiveId" clId="{22274144-2E8E-4576-B1F3-8CA8AF5FA716}" dt="2024-03-27T14:14:36.803" v="343" actId="1076"/>
          <ac:spMkLst>
            <pc:docMk/>
            <pc:sldMk cId="0" sldId="256"/>
            <ac:spMk id="56" creationId="{00000000-0000-0000-0000-000000000000}"/>
          </ac:spMkLst>
        </pc:spChg>
        <pc:spChg chg="del mod">
          <ac:chgData name="Victória Silva Oliveira" userId="aac0cd666a8e7236" providerId="LiveId" clId="{22274144-2E8E-4576-B1F3-8CA8AF5FA716}" dt="2024-03-27T14:10:56.896" v="290" actId="478"/>
          <ac:spMkLst>
            <pc:docMk/>
            <pc:sldMk cId="0" sldId="256"/>
            <ac:spMk id="57" creationId="{00000000-0000-0000-0000-000000000000}"/>
          </ac:spMkLst>
        </pc:spChg>
        <pc:spChg chg="mod">
          <ac:chgData name="Victória Silva Oliveira" userId="aac0cd666a8e7236" providerId="LiveId" clId="{22274144-2E8E-4576-B1F3-8CA8AF5FA716}" dt="2024-03-27T14:13:47.167" v="329" actId="1076"/>
          <ac:spMkLst>
            <pc:docMk/>
            <pc:sldMk cId="0" sldId="256"/>
            <ac:spMk id="58" creationId="{00000000-0000-0000-0000-000000000000}"/>
          </ac:spMkLst>
        </pc:spChg>
        <pc:spChg chg="mod">
          <ac:chgData name="Victória Silva Oliveira" userId="aac0cd666a8e7236" providerId="LiveId" clId="{22274144-2E8E-4576-B1F3-8CA8AF5FA716}" dt="2024-03-27T14:06:14.761" v="89" actId="14100"/>
          <ac:spMkLst>
            <pc:docMk/>
            <pc:sldMk cId="0" sldId="256"/>
            <ac:spMk id="59" creationId="{00000000-0000-0000-0000-000000000000}"/>
          </ac:spMkLst>
        </pc:spChg>
        <pc:spChg chg="mod">
          <ac:chgData name="Victória Silva Oliveira" userId="aac0cd666a8e7236" providerId="LiveId" clId="{22274144-2E8E-4576-B1F3-8CA8AF5FA716}" dt="2024-03-27T14:04:48.187" v="76" actId="1076"/>
          <ac:spMkLst>
            <pc:docMk/>
            <pc:sldMk cId="0" sldId="256"/>
            <ac:spMk id="60" creationId="{00000000-0000-0000-0000-000000000000}"/>
          </ac:spMkLst>
        </pc:spChg>
        <pc:spChg chg="mod">
          <ac:chgData name="Victória Silva Oliveira" userId="aac0cd666a8e7236" providerId="LiveId" clId="{22274144-2E8E-4576-B1F3-8CA8AF5FA716}" dt="2024-03-27T14:14:46.548" v="344" actId="14100"/>
          <ac:spMkLst>
            <pc:docMk/>
            <pc:sldMk cId="0" sldId="256"/>
            <ac:spMk id="61" creationId="{00000000-0000-0000-0000-000000000000}"/>
          </ac:spMkLst>
        </pc:spChg>
        <pc:spChg chg="del mod">
          <ac:chgData name="Victória Silva Oliveira" userId="aac0cd666a8e7236" providerId="LiveId" clId="{22274144-2E8E-4576-B1F3-8CA8AF5FA716}" dt="2024-03-27T13:54:58.648" v="19" actId="478"/>
          <ac:spMkLst>
            <pc:docMk/>
            <pc:sldMk cId="0" sldId="256"/>
            <ac:spMk id="62" creationId="{00000000-0000-0000-0000-000000000000}"/>
          </ac:spMkLst>
        </pc:spChg>
        <pc:picChg chg="add mod modCrop">
          <ac:chgData name="Victória Silva Oliveira" userId="aac0cd666a8e7236" providerId="LiveId" clId="{22274144-2E8E-4576-B1F3-8CA8AF5FA716}" dt="2024-03-27T14:14:52.557" v="346" actId="1035"/>
          <ac:picMkLst>
            <pc:docMk/>
            <pc:sldMk cId="0" sldId="256"/>
            <ac:picMk id="3" creationId="{ECECFC53-7CF9-6FF0-1A17-962E2508A0EB}"/>
          </ac:picMkLst>
        </pc:picChg>
      </pc:sldChg>
    </pc:docChg>
  </pc:docChgLst>
  <pc:docChgLst>
    <pc:chgData name="Victória Silva Oliveira" userId="aac0cd666a8e7236" providerId="LiveId" clId="{21E4D871-99FA-4E95-961C-B60FADA08E5E}"/>
    <pc:docChg chg="undo custSel addSld delSld modSld sldOrd">
      <pc:chgData name="Victória Silva Oliveira" userId="aac0cd666a8e7236" providerId="LiveId" clId="{21E4D871-99FA-4E95-961C-B60FADA08E5E}" dt="2024-04-05T13:03:53.978" v="161" actId="108"/>
      <pc:docMkLst>
        <pc:docMk/>
      </pc:docMkLst>
      <pc:sldChg chg="addSp delSp modSp mod ord">
        <pc:chgData name="Victória Silva Oliveira" userId="aac0cd666a8e7236" providerId="LiveId" clId="{21E4D871-99FA-4E95-961C-B60FADA08E5E}" dt="2024-04-04T22:32:20.710" v="154"/>
        <pc:sldMkLst>
          <pc:docMk/>
          <pc:sldMk cId="0" sldId="256"/>
        </pc:sldMkLst>
        <pc:spChg chg="mod">
          <ac:chgData name="Victória Silva Oliveira" userId="aac0cd666a8e7236" providerId="LiveId" clId="{21E4D871-99FA-4E95-961C-B60FADA08E5E}" dt="2024-04-04T21:53:54.572" v="14" actId="20577"/>
          <ac:spMkLst>
            <pc:docMk/>
            <pc:sldMk cId="0" sldId="256"/>
            <ac:spMk id="55" creationId="{00000000-0000-0000-0000-000000000000}"/>
          </ac:spMkLst>
        </pc:spChg>
        <pc:spChg chg="mod">
          <ac:chgData name="Victória Silva Oliveira" userId="aac0cd666a8e7236" providerId="LiveId" clId="{21E4D871-99FA-4E95-961C-B60FADA08E5E}" dt="2024-04-04T21:58:11.513" v="88" actId="108"/>
          <ac:spMkLst>
            <pc:docMk/>
            <pc:sldMk cId="0" sldId="256"/>
            <ac:spMk id="56" creationId="{00000000-0000-0000-0000-000000000000}"/>
          </ac:spMkLst>
        </pc:spChg>
        <pc:spChg chg="mod">
          <ac:chgData name="Victória Silva Oliveira" userId="aac0cd666a8e7236" providerId="LiveId" clId="{21E4D871-99FA-4E95-961C-B60FADA08E5E}" dt="2024-04-04T22:04:12.834" v="128" actId="1076"/>
          <ac:spMkLst>
            <pc:docMk/>
            <pc:sldMk cId="0" sldId="256"/>
            <ac:spMk id="58" creationId="{00000000-0000-0000-0000-000000000000}"/>
          </ac:spMkLst>
        </pc:spChg>
        <pc:spChg chg="mod">
          <ac:chgData name="Victória Silva Oliveira" userId="aac0cd666a8e7236" providerId="LiveId" clId="{21E4D871-99FA-4E95-961C-B60FADA08E5E}" dt="2024-04-04T22:01:55.273" v="108" actId="20577"/>
          <ac:spMkLst>
            <pc:docMk/>
            <pc:sldMk cId="0" sldId="256"/>
            <ac:spMk id="59" creationId="{00000000-0000-0000-0000-000000000000}"/>
          </ac:spMkLst>
        </pc:spChg>
        <pc:spChg chg="mod">
          <ac:chgData name="Victória Silva Oliveira" userId="aac0cd666a8e7236" providerId="LiveId" clId="{21E4D871-99FA-4E95-961C-B60FADA08E5E}" dt="2024-04-04T22:03:21.525" v="118" actId="20577"/>
          <ac:spMkLst>
            <pc:docMk/>
            <pc:sldMk cId="0" sldId="256"/>
            <ac:spMk id="60" creationId="{00000000-0000-0000-0000-000000000000}"/>
          </ac:spMkLst>
        </pc:spChg>
        <pc:spChg chg="mod">
          <ac:chgData name="Victória Silva Oliveira" userId="aac0cd666a8e7236" providerId="LiveId" clId="{21E4D871-99FA-4E95-961C-B60FADA08E5E}" dt="2024-04-04T22:05:45.839" v="145" actId="1076"/>
          <ac:spMkLst>
            <pc:docMk/>
            <pc:sldMk cId="0" sldId="256"/>
            <ac:spMk id="61" creationId="{00000000-0000-0000-0000-000000000000}"/>
          </ac:spMkLst>
        </pc:spChg>
        <pc:picChg chg="del">
          <ac:chgData name="Victória Silva Oliveira" userId="aac0cd666a8e7236" providerId="LiveId" clId="{21E4D871-99FA-4E95-961C-B60FADA08E5E}" dt="2024-04-04T22:05:18.626" v="139" actId="478"/>
          <ac:picMkLst>
            <pc:docMk/>
            <pc:sldMk cId="0" sldId="256"/>
            <ac:picMk id="3" creationId="{ECECFC53-7CF9-6FF0-1A17-962E2508A0EB}"/>
          </ac:picMkLst>
        </pc:picChg>
        <pc:picChg chg="add mod modCrop">
          <ac:chgData name="Victória Silva Oliveira" userId="aac0cd666a8e7236" providerId="LiveId" clId="{21E4D871-99FA-4E95-961C-B60FADA08E5E}" dt="2024-04-04T22:05:27.467" v="142" actId="732"/>
          <ac:picMkLst>
            <pc:docMk/>
            <pc:sldMk cId="0" sldId="256"/>
            <ac:picMk id="4" creationId="{49180790-5689-B8FA-C296-6E5A586B41AC}"/>
          </ac:picMkLst>
        </pc:picChg>
      </pc:sldChg>
      <pc:sldChg chg="modSp add mod">
        <pc:chgData name="Victória Silva Oliveira" userId="aac0cd666a8e7236" providerId="LiveId" clId="{21E4D871-99FA-4E95-961C-B60FADA08E5E}" dt="2024-04-04T22:08:30.731" v="150" actId="14100"/>
        <pc:sldMkLst>
          <pc:docMk/>
          <pc:sldMk cId="0" sldId="257"/>
        </pc:sldMkLst>
        <pc:picChg chg="mod">
          <ac:chgData name="Victória Silva Oliveira" userId="aac0cd666a8e7236" providerId="LiveId" clId="{21E4D871-99FA-4E95-961C-B60FADA08E5E}" dt="2024-04-04T22:08:30.731" v="150" actId="14100"/>
          <ac:picMkLst>
            <pc:docMk/>
            <pc:sldMk cId="0" sldId="257"/>
            <ac:picMk id="4" creationId="{36FC3BFB-F4C5-FDD1-0B67-742E7DAF2BBE}"/>
          </ac:picMkLst>
        </pc:picChg>
      </pc:sldChg>
      <pc:sldChg chg="add del">
        <pc:chgData name="Victória Silva Oliveira" userId="aac0cd666a8e7236" providerId="LiveId" clId="{21E4D871-99FA-4E95-961C-B60FADA08E5E}" dt="2024-04-04T22:08:44.127" v="151" actId="47"/>
        <pc:sldMkLst>
          <pc:docMk/>
          <pc:sldMk cId="0" sldId="258"/>
        </pc:sldMkLst>
      </pc:sldChg>
      <pc:sldChg chg="modSp add mod">
        <pc:chgData name="Victória Silva Oliveira" userId="aac0cd666a8e7236" providerId="LiveId" clId="{21E4D871-99FA-4E95-961C-B60FADA08E5E}" dt="2024-04-05T13:03:53.978" v="161" actId="108"/>
        <pc:sldMkLst>
          <pc:docMk/>
          <pc:sldMk cId="0" sldId="259"/>
        </pc:sldMkLst>
        <pc:spChg chg="mod">
          <ac:chgData name="Victória Silva Oliveira" userId="aac0cd666a8e7236" providerId="LiveId" clId="{21E4D871-99FA-4E95-961C-B60FADA08E5E}" dt="2024-04-05T13:03:53.978" v="161" actId="108"/>
          <ac:spMkLst>
            <pc:docMk/>
            <pc:sldMk cId="0" sldId="259"/>
            <ac:spMk id="55" creationId="{00000000-0000-0000-0000-000000000000}"/>
          </ac:spMkLst>
        </pc:spChg>
      </pc:sldChg>
      <pc:sldChg chg="add">
        <pc:chgData name="Victória Silva Oliveira" userId="aac0cd666a8e7236" providerId="LiveId" clId="{21E4D871-99FA-4E95-961C-B60FADA08E5E}" dt="2024-04-04T22:08:02.753" v="149"/>
        <pc:sldMkLst>
          <pc:docMk/>
          <pc:sldMk cId="0" sldId="260"/>
        </pc:sldMkLst>
      </pc:sldChg>
      <pc:sldChg chg="add ord">
        <pc:chgData name="Victória Silva Oliveira" userId="aac0cd666a8e7236" providerId="LiveId" clId="{21E4D871-99FA-4E95-961C-B60FADA08E5E}" dt="2024-04-04T22:32:23.147" v="156"/>
        <pc:sldMkLst>
          <pc:docMk/>
          <pc:sldMk cId="0" sldId="261"/>
        </pc:sldMkLst>
      </pc:sldChg>
    </pc:docChg>
  </pc:docChgLst>
</pc:chgInfo>
</file>

<file path=ppt/media/image1.jpg>
</file>

<file path=ppt/media/image2.jpeg>
</file>

<file path=ppt/media/image3.jpe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f3b55f52f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gf3b55f52f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f3b55f52f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gf3b55f52f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f3b55f52f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gf3b55f52f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f3b55f52f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gf3b55f52f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f3b55f52f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gf3b55f52f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807787" y="415799"/>
            <a:ext cx="1835452" cy="176697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99528" y="2336250"/>
            <a:ext cx="2758200" cy="4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 b="1" dirty="0" err="1">
                <a:solidFill>
                  <a:srgbClr val="1967D2"/>
                </a:solidFill>
                <a:latin typeface="Google Sans"/>
                <a:ea typeface="Google Sans"/>
                <a:cs typeface="Google Sans"/>
              </a:rPr>
              <a:t>AgroMáquinas</a:t>
            </a:r>
            <a:r>
              <a:rPr lang="pt-BR" sz="1900" b="1">
                <a:solidFill>
                  <a:srgbClr val="1967D2"/>
                </a:solidFill>
                <a:latin typeface="Google Sans"/>
                <a:ea typeface="Google Sans"/>
                <a:cs typeface="Google Sans"/>
              </a:rPr>
              <a:t> </a:t>
            </a:r>
            <a:r>
              <a:rPr lang="pt-BR" sz="1900" b="1" dirty="0">
                <a:solidFill>
                  <a:srgbClr val="1967D2"/>
                </a:solidFill>
                <a:latin typeface="Google Sans"/>
                <a:ea typeface="Google Sans"/>
                <a:cs typeface="Google Sans"/>
              </a:rPr>
              <a:t>Ltda.</a:t>
            </a:r>
            <a:endParaRPr sz="1900" b="1" dirty="0">
              <a:solidFill>
                <a:srgbClr val="1967D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130122" y="2886665"/>
            <a:ext cx="3638609" cy="1515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b="1" dirty="0">
                <a:latin typeface="Google Sans"/>
                <a:ea typeface="Google Sans"/>
                <a:cs typeface="Google Sans"/>
              </a:rPr>
              <a:t>Setor:</a:t>
            </a:r>
            <a:r>
              <a:rPr lang="pt-BR" sz="1600" dirty="0"/>
              <a:t> </a:t>
            </a:r>
            <a:r>
              <a:rPr lang="pt-BR" sz="13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Venda de máquinas agrícolas</a:t>
            </a:r>
          </a:p>
          <a:p>
            <a:r>
              <a:rPr lang="pt-BR" b="1" dirty="0">
                <a:latin typeface="Google Sans"/>
                <a:ea typeface="Google Sans"/>
                <a:cs typeface="Google Sans"/>
              </a:rPr>
              <a:t>Localização:</a:t>
            </a:r>
            <a:r>
              <a:rPr lang="pt-BR" sz="1600" dirty="0"/>
              <a:t> </a:t>
            </a:r>
            <a:r>
              <a:rPr lang="pt-BR" sz="13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São Paulo, Brasil</a:t>
            </a:r>
          </a:p>
          <a:p>
            <a:r>
              <a:rPr lang="pt-BR" b="1" dirty="0">
                <a:latin typeface="Google Sans"/>
                <a:ea typeface="Google Sans"/>
                <a:cs typeface="Google Sans"/>
              </a:rPr>
              <a:t>Porte da Empresa: </a:t>
            </a:r>
            <a:r>
              <a:rPr lang="pt-BR" sz="13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Médio</a:t>
            </a:r>
          </a:p>
          <a:p>
            <a:r>
              <a:rPr lang="pt-BR" b="1" dirty="0">
                <a:latin typeface="Google Sans"/>
                <a:ea typeface="Google Sans"/>
                <a:cs typeface="Google Sans"/>
              </a:rPr>
              <a:t>Público-Alvo: </a:t>
            </a:r>
            <a:r>
              <a:rPr lang="pt-BR" sz="13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Produtores rurais, cooperativas agrícolas, empresas do setor agropecuário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pt-BR" sz="1300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pt-BR" sz="1300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3157728" y="-168293"/>
            <a:ext cx="5870368" cy="12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600" i="1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“</a:t>
            </a:r>
            <a:r>
              <a:rPr lang="pt-BR" sz="1600" i="1" dirty="0">
                <a:latin typeface="Google Sans"/>
                <a:ea typeface="Google Sans"/>
                <a:cs typeface="Google Sans"/>
              </a:rPr>
              <a:t>Nossa missão é fornecer máquinas de alta qualidade para impulsionar a produtividade e eficiência no campo"</a:t>
            </a:r>
            <a:endParaRPr lang="pt-BR" sz="1600" i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3835260" y="919761"/>
            <a:ext cx="2522700" cy="1766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pt-BR" sz="1900" b="1" dirty="0">
                <a:solidFill>
                  <a:srgbClr val="196702"/>
                </a:solidFill>
                <a:latin typeface="Google Sans"/>
                <a:ea typeface="Google Sans"/>
                <a:cs typeface="Google Sans"/>
                <a:sym typeface="Google Sans"/>
              </a:rPr>
              <a:t>Objetivos</a:t>
            </a:r>
            <a:r>
              <a:rPr lang="pt-BR" sz="1800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800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Oferecer máquinas agrícolas avançadas e diversificadas.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Garantir suporte técnico e manutenção especializados.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Expandir clientes e vendas para crescimento empresarial.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Investir em inovação e pesquisa para novas tecnologias.</a:t>
            </a:r>
            <a:endParaRPr lang="pt-BR" sz="1400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6472440" y="842450"/>
            <a:ext cx="2522700" cy="4033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 b="1" dirty="0">
                <a:solidFill>
                  <a:srgbClr val="C5221F"/>
                </a:solidFill>
                <a:latin typeface="Google Sans"/>
                <a:ea typeface="Google Sans"/>
                <a:cs typeface="Google Sans"/>
                <a:sym typeface="Google Sans"/>
              </a:rPr>
              <a:t>Frustrações</a:t>
            </a:r>
            <a:r>
              <a:rPr lang="pt-BR" sz="1800" b="1" i="0" u="none" strike="noStrike" cap="none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800" b="1" i="0" u="none" strike="noStrike" cap="none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Concorrência acirrada no mercado de máquinas agrícolas.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Dificuldades para alcançar clientes em regiões mais remotas ou menos desenvolvidas.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Desafios na garantia de peças de reposição e disponibilidade de serviços técnicos em todo o país.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Variações nos preços de matéria-prima e flutuações cambiais afetando os custos de produção.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3968317" y="3455024"/>
            <a:ext cx="4912343" cy="1515265"/>
          </a:xfrm>
          <a:prstGeom prst="rect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400"/>
            </a:pPr>
            <a:r>
              <a:rPr lang="pt-BR" sz="1300" dirty="0">
                <a:latin typeface="Google Sans"/>
                <a:ea typeface="Google Sans"/>
                <a:cs typeface="Google Sans"/>
              </a:rPr>
              <a:t>A </a:t>
            </a:r>
            <a:r>
              <a:rPr lang="pt-BR" sz="1300" dirty="0" err="1">
                <a:latin typeface="Google Sans"/>
                <a:ea typeface="Google Sans"/>
                <a:cs typeface="Google Sans"/>
              </a:rPr>
              <a:t>AgroMáquinas</a:t>
            </a:r>
            <a:r>
              <a:rPr lang="pt-BR" sz="1300" dirty="0">
                <a:latin typeface="Google Sans"/>
                <a:ea typeface="Google Sans"/>
                <a:cs typeface="Google Sans"/>
              </a:rPr>
              <a:t> Ltda., fundada por um grupo experiente no setor agrícola, começou como distribuidora de máquinas agrícolas e expandiu para oferecer equipamentos avançados. Enfrentando competição intensa, a empresa se dedica a entregar produtos de alta qualidade e serviços excepcionais, visando liderar em soluções tecnológicas para o agronegócio e impulsionar o sucesso dos clientes.</a:t>
            </a:r>
            <a:endParaRPr sz="1300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" name="Imagem 3" descr="Uma imagem contendo grama, equipamento agrícola, campo&#10;&#10;Descrição gerada automaticamente">
            <a:extLst>
              <a:ext uri="{FF2B5EF4-FFF2-40B4-BE49-F238E27FC236}">
                <a16:creationId xmlns:a16="http://schemas.microsoft.com/office/drawing/2014/main" id="{36FC3BFB-F4C5-FDD1-0B67-742E7DAF2B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83" r="34978"/>
          <a:stretch/>
        </p:blipFill>
        <p:spPr>
          <a:xfrm>
            <a:off x="807787" y="415799"/>
            <a:ext cx="1835452" cy="176786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463249" y="346712"/>
            <a:ext cx="1835452" cy="176697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-64043" y="2139142"/>
            <a:ext cx="3350925" cy="4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 b="1" dirty="0" err="1">
                <a:solidFill>
                  <a:srgbClr val="1967D2"/>
                </a:solidFill>
                <a:latin typeface="Google Sans"/>
                <a:ea typeface="Google Sans"/>
                <a:cs typeface="Google Sans"/>
              </a:rPr>
              <a:t>AgroTech</a:t>
            </a:r>
            <a:r>
              <a:rPr lang="pt-BR" sz="1900" b="1" dirty="0">
                <a:solidFill>
                  <a:srgbClr val="1967D2"/>
                </a:solidFill>
                <a:latin typeface="Google Sans"/>
                <a:ea typeface="Google Sans"/>
                <a:cs typeface="Google Sans"/>
              </a:rPr>
              <a:t> </a:t>
            </a:r>
            <a:r>
              <a:rPr lang="pt-BR" sz="1900" b="1" dirty="0" err="1">
                <a:solidFill>
                  <a:srgbClr val="1967D2"/>
                </a:solidFill>
                <a:latin typeface="Google Sans"/>
                <a:ea typeface="Google Sans"/>
                <a:cs typeface="Google Sans"/>
              </a:rPr>
              <a:t>Solutions</a:t>
            </a:r>
            <a:r>
              <a:rPr lang="pt-BR" sz="1900" b="1" dirty="0">
                <a:solidFill>
                  <a:srgbClr val="1967D2"/>
                </a:solidFill>
                <a:latin typeface="Google Sans"/>
                <a:ea typeface="Google Sans"/>
                <a:cs typeface="Google Sans"/>
              </a:rPr>
              <a:t> Ltda.</a:t>
            </a:r>
            <a:endParaRPr sz="1900" b="1" dirty="0">
              <a:solidFill>
                <a:srgbClr val="1967D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8591" y="2698171"/>
            <a:ext cx="3771666" cy="12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400"/>
            </a:pPr>
            <a:r>
              <a:rPr lang="pt-BR" b="1" dirty="0">
                <a:latin typeface="Google Sans"/>
                <a:ea typeface="Google Sans"/>
                <a:cs typeface="Google Sans"/>
                <a:sym typeface="Google Sans"/>
              </a:rPr>
              <a:t>Setor</a:t>
            </a:r>
            <a:r>
              <a:rPr lang="pt-BR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:</a:t>
            </a:r>
            <a:r>
              <a:rPr lang="pt-BR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pt-BR" sz="13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Prestação de serviços de agronegócio </a:t>
            </a:r>
            <a:r>
              <a:rPr lang="pt-BR" b="1" dirty="0">
                <a:latin typeface="Google Sans"/>
                <a:ea typeface="Google Sans"/>
                <a:cs typeface="Google Sans"/>
                <a:sym typeface="Google Sans"/>
              </a:rPr>
              <a:t>Localização</a:t>
            </a:r>
            <a:r>
              <a:rPr lang="pt-BR" sz="1400" b="1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:</a:t>
            </a:r>
            <a:r>
              <a:rPr lang="pt-BR" sz="13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 São Paulo, Brasil</a:t>
            </a:r>
            <a:endParaRPr sz="1300" b="1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b="1" dirty="0">
                <a:latin typeface="Google Sans"/>
                <a:ea typeface="Google Sans"/>
                <a:cs typeface="Google Sans"/>
                <a:sym typeface="Google Sans"/>
              </a:rPr>
              <a:t>Porte da empresa</a:t>
            </a:r>
            <a:r>
              <a:rPr lang="pt-BR" sz="1400" b="1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:</a:t>
            </a:r>
            <a:r>
              <a:rPr lang="pt-BR" sz="13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 Médio</a:t>
            </a:r>
            <a:endParaRPr sz="1300" b="1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Público-Alvo: </a:t>
            </a:r>
            <a:r>
              <a:rPr lang="pt-BR" sz="13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Produtores rurais, cooperativas agrícolas, empresas do setor agropecuário</a:t>
            </a:r>
            <a:endParaRPr sz="1300" b="1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2446843" y="-14945"/>
            <a:ext cx="6697157" cy="12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600" i="1" dirty="0">
                <a:latin typeface="Google Sans"/>
                <a:ea typeface="Google Sans"/>
                <a:cs typeface="Google Sans"/>
                <a:sym typeface="Google Sans"/>
              </a:rPr>
              <a:t>“</a:t>
            </a:r>
            <a:r>
              <a:rPr lang="pt-BR" sz="1600" i="1" dirty="0">
                <a:latin typeface="Google Sans"/>
                <a:ea typeface="Google Sans"/>
                <a:cs typeface="Google Sans"/>
              </a:rPr>
              <a:t>Nosso objetivo é oferecer soluções tecnológicas inovadoras para impulsionar a eficiência e sustentabilidade no agronegócio."</a:t>
            </a:r>
            <a:endParaRPr sz="1600" i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3621732" y="994319"/>
            <a:ext cx="2522700" cy="2139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pt-BR" sz="1900" b="1" dirty="0">
                <a:solidFill>
                  <a:srgbClr val="196702"/>
                </a:solidFill>
                <a:latin typeface="Google Sans"/>
                <a:ea typeface="Google Sans"/>
                <a:cs typeface="Google Sans"/>
                <a:sym typeface="Google Sans"/>
              </a:rPr>
              <a:t>Objetivos</a:t>
            </a:r>
            <a:r>
              <a:rPr lang="pt-BR" sz="1800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800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Aprimorar a eficiência operacional com soluções tecnológicas avançadas.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Desenvolver ferramentas de análise de dados para decisões estratégicas.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Oferecer consultoria especializada em tecnologias agrícolas.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Ampliar a base de clientes através do </a:t>
            </a:r>
            <a:r>
              <a:rPr lang="pt-BR" sz="1000" dirty="0" err="1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AgroConnect</a:t>
            </a: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.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oogle Sans"/>
              <a:buChar char="●"/>
            </a:pPr>
            <a:endParaRPr sz="1400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6452600" y="911378"/>
            <a:ext cx="2522700" cy="4033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 b="1" dirty="0">
                <a:solidFill>
                  <a:srgbClr val="C5221F"/>
                </a:solidFill>
                <a:latin typeface="Google Sans"/>
                <a:ea typeface="Google Sans"/>
                <a:cs typeface="Google Sans"/>
                <a:sym typeface="Google Sans"/>
              </a:rPr>
              <a:t>Frustrações</a:t>
            </a:r>
            <a:r>
              <a:rPr lang="pt-BR" sz="1800" b="1" i="0" u="none" strike="noStrike" cap="none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800" b="1" i="0" u="none" strike="noStrike" cap="none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Dificuldade em alcançar pequenos produtores.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concorrência com grandes empresas de tecnologia.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demanda por constantes inovações para manter a competitividade.</a:t>
            </a:r>
            <a:endParaRPr sz="10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3936607" y="3302507"/>
            <a:ext cx="4912343" cy="1760147"/>
          </a:xfrm>
          <a:prstGeom prst="rect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400"/>
            </a:pPr>
            <a:r>
              <a:rPr lang="pt-BR" sz="1300" dirty="0">
                <a:latin typeface="Google Sans"/>
                <a:ea typeface="Google Sans"/>
                <a:cs typeface="Google Sans"/>
              </a:rPr>
              <a:t>A </a:t>
            </a:r>
            <a:r>
              <a:rPr lang="pt-BR" sz="1300" dirty="0" err="1">
                <a:latin typeface="Google Sans"/>
                <a:ea typeface="Google Sans"/>
                <a:cs typeface="Google Sans"/>
              </a:rPr>
              <a:t>AgroTech</a:t>
            </a:r>
            <a:r>
              <a:rPr lang="pt-BR" sz="1300" dirty="0">
                <a:latin typeface="Google Sans"/>
                <a:ea typeface="Google Sans"/>
                <a:cs typeface="Google Sans"/>
              </a:rPr>
              <a:t> </a:t>
            </a:r>
            <a:r>
              <a:rPr lang="pt-BR" sz="1300" dirty="0" err="1">
                <a:latin typeface="Google Sans"/>
                <a:ea typeface="Google Sans"/>
                <a:cs typeface="Google Sans"/>
              </a:rPr>
              <a:t>Solutions</a:t>
            </a:r>
            <a:r>
              <a:rPr lang="pt-BR" sz="1300" dirty="0">
                <a:latin typeface="Google Sans"/>
                <a:ea typeface="Google Sans"/>
                <a:cs typeface="Google Sans"/>
              </a:rPr>
              <a:t> Ltda. foi fundada por especialistas em tecnologia e agronomia com o objetivo de oferecer soluções inovadoras para o setor agrícola. A empresa se destaca pela expertise em análise de dados agrícolas, desenvolvimento de ferramentas tecnológicas e consultoria personalizada para produtores rurais. Seu foco é impulsionar a transformação digital no agronegócio, proporcionando benefícios tangíveis e sustentáveis para seus clientes.</a:t>
            </a:r>
            <a:endParaRPr sz="1300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4DC49A7-78C2-E55B-A892-E4FD94A6BBA8}"/>
              </a:ext>
            </a:extLst>
          </p:cNvPr>
          <p:cNvSpPr txBox="1"/>
          <p:nvPr/>
        </p:nvSpPr>
        <p:spPr>
          <a:xfrm>
            <a:off x="38591" y="4043787"/>
            <a:ext cx="3771666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00" b="1" dirty="0">
                <a:latin typeface="Google Sans"/>
                <a:ea typeface="Google Sans"/>
                <a:cs typeface="Google Sans"/>
              </a:rPr>
              <a:t>Serviços Oferecidos: </a:t>
            </a:r>
            <a:r>
              <a:rPr lang="pt-BR" sz="1300" dirty="0">
                <a:latin typeface="Google Sans"/>
                <a:ea typeface="Google Sans"/>
                <a:cs typeface="Google Sans"/>
              </a:rPr>
              <a:t>Sistemas de monitoramento agrícola, análise de dados, consultoria em tecnologias agrícolas, desenvolvimento de aplicativos para gestão rural, entre outros.</a:t>
            </a:r>
          </a:p>
        </p:txBody>
      </p:sp>
      <p:pic>
        <p:nvPicPr>
          <p:cNvPr id="8" name="Imagem 7" descr="Pessoa sentada na grama&#10;&#10;Descrição gerada automaticamente com confiança baixa">
            <a:extLst>
              <a:ext uri="{FF2B5EF4-FFF2-40B4-BE49-F238E27FC236}">
                <a16:creationId xmlns:a16="http://schemas.microsoft.com/office/drawing/2014/main" id="{E195727D-B0F7-23F2-D4B0-AD545C4996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9538"/>
          <a:stretch/>
        </p:blipFill>
        <p:spPr>
          <a:xfrm>
            <a:off x="470683" y="363311"/>
            <a:ext cx="1828018" cy="17355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463249" y="346712"/>
            <a:ext cx="1835452" cy="176697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1875" y="2296727"/>
            <a:ext cx="2758200" cy="4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 b="1" i="0" u="none" strike="noStrike" cap="none" dirty="0">
                <a:solidFill>
                  <a:srgbClr val="1967D2"/>
                </a:solidFill>
                <a:latin typeface="Google Sans"/>
                <a:ea typeface="Google Sans"/>
                <a:cs typeface="Google Sans"/>
                <a:sym typeface="Google Sans"/>
              </a:rPr>
              <a:t>João Silva</a:t>
            </a:r>
            <a:endParaRPr sz="1800" b="1" i="0" u="none" strike="noStrike" cap="none" dirty="0">
              <a:solidFill>
                <a:srgbClr val="1967D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164941" y="2697392"/>
            <a:ext cx="3771666" cy="1515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b="1" dirty="0">
                <a:latin typeface="Google Sans"/>
                <a:ea typeface="Google Sans"/>
                <a:cs typeface="Google Sans"/>
                <a:sym typeface="Google Sans"/>
              </a:rPr>
              <a:t>Idade</a:t>
            </a:r>
            <a:r>
              <a:rPr lang="pt-BR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:</a:t>
            </a:r>
            <a:r>
              <a:rPr lang="pt-BR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pt-BR" sz="13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40</a:t>
            </a:r>
            <a:endParaRPr sz="13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 dirty="0" err="1">
                <a:latin typeface="Google Sans"/>
                <a:ea typeface="Google Sans"/>
                <a:cs typeface="Google Sans"/>
                <a:sym typeface="Google Sans"/>
              </a:rPr>
              <a:t>Educação</a:t>
            </a:r>
            <a:r>
              <a:rPr lang="pt-BR" sz="1400" b="1" i="0" u="none" strike="noStrike" cap="none" dirty="0" err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:</a:t>
            </a:r>
            <a:r>
              <a:rPr lang="pt-BR" sz="1300" i="0" u="none" strike="noStrike" cap="none" dirty="0" err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Formação</a:t>
            </a:r>
            <a:r>
              <a:rPr lang="pt-BR" sz="1300" i="0" u="none" strike="noStrike" cap="none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técnica em Agronomia</a:t>
            </a:r>
            <a:r>
              <a:rPr lang="pt-BR" sz="1300" b="1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300" b="1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b="1" dirty="0" err="1">
                <a:latin typeface="Google Sans"/>
                <a:ea typeface="Google Sans"/>
                <a:cs typeface="Google Sans"/>
                <a:sym typeface="Google Sans"/>
              </a:rPr>
              <a:t>Naturalidade</a:t>
            </a:r>
            <a:r>
              <a:rPr lang="pt-BR" sz="1400" b="1" i="0" u="none" strike="noStrike" cap="none" dirty="0" err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:</a:t>
            </a:r>
            <a:r>
              <a:rPr lang="pt-BR" sz="1300" i="0" u="none" strike="noStrike" cap="none" dirty="0" err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Mato</a:t>
            </a:r>
            <a:r>
              <a:rPr lang="pt-BR" sz="1300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 Grosso do </a:t>
            </a:r>
            <a:r>
              <a:rPr lang="pt-BR" sz="1300" dirty="0">
                <a:latin typeface="Google Sans"/>
                <a:ea typeface="Google Sans"/>
                <a:cs typeface="Google Sans"/>
                <a:sym typeface="Google Sans"/>
              </a:rPr>
              <a:t>sul , Brasil</a:t>
            </a:r>
            <a:endParaRPr sz="1300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Fam</a:t>
            </a:r>
            <a:r>
              <a:rPr lang="pt-BR" b="1" dirty="0">
                <a:latin typeface="Google Sans"/>
                <a:ea typeface="Google Sans"/>
                <a:cs typeface="Google Sans"/>
                <a:sym typeface="Google Sans"/>
              </a:rPr>
              <a:t>ília</a:t>
            </a:r>
            <a:r>
              <a:rPr lang="pt-BR" sz="1400" b="1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: </a:t>
            </a:r>
            <a:r>
              <a:rPr lang="pt-BR" sz="1300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Casado e pai de dois filhos</a:t>
            </a:r>
            <a:endParaRPr sz="1300" b="1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 dirty="0" err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Oc</a:t>
            </a:r>
            <a:r>
              <a:rPr lang="pt-BR" b="1" dirty="0" err="1">
                <a:latin typeface="Google Sans"/>
                <a:ea typeface="Google Sans"/>
                <a:cs typeface="Google Sans"/>
                <a:sym typeface="Google Sans"/>
              </a:rPr>
              <a:t>upação</a:t>
            </a:r>
            <a:r>
              <a:rPr lang="pt-BR" sz="1400" b="1" i="0" u="none" strike="noStrike" cap="none" dirty="0" err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:</a:t>
            </a:r>
            <a:r>
              <a:rPr lang="pt-BR" sz="1300" dirty="0" err="1">
                <a:latin typeface="Google Sans"/>
                <a:ea typeface="Google Sans"/>
                <a:cs typeface="Google Sans"/>
                <a:sym typeface="Google Sans"/>
              </a:rPr>
              <a:t>Produtor</a:t>
            </a:r>
            <a:r>
              <a:rPr lang="pt-BR" sz="1300" dirty="0">
                <a:latin typeface="Google Sans"/>
                <a:ea typeface="Google Sans"/>
                <a:cs typeface="Google Sans"/>
                <a:sym typeface="Google Sans"/>
              </a:rPr>
              <a:t> rural e proprietário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300" dirty="0">
                <a:latin typeface="Google Sans"/>
                <a:ea typeface="Google Sans"/>
                <a:cs typeface="Google Sans"/>
                <a:sym typeface="Google Sans"/>
              </a:rPr>
              <a:t> de uma fazenda de médio porte</a:t>
            </a:r>
            <a:endParaRPr lang="pt-BR" sz="1300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2446843" y="51961"/>
            <a:ext cx="5487325" cy="12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600" i="1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“</a:t>
            </a:r>
            <a:r>
              <a:rPr lang="pt-BR" sz="1600" i="1" dirty="0">
                <a:latin typeface="Google Sans"/>
                <a:ea typeface="Google Sans"/>
                <a:cs typeface="Google Sans"/>
              </a:rPr>
              <a:t>A agricultura é minha paixão e meu sustento, cada safra é um desafio que encaro com determinação."</a:t>
            </a:r>
            <a:endParaRPr sz="1600" i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3614298" y="994319"/>
            <a:ext cx="2522700" cy="2139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pt-BR" sz="1900" b="1" dirty="0">
                <a:solidFill>
                  <a:srgbClr val="196702"/>
                </a:solidFill>
                <a:latin typeface="Google Sans"/>
                <a:ea typeface="Google Sans"/>
                <a:cs typeface="Google Sans"/>
                <a:sym typeface="Google Sans"/>
              </a:rPr>
              <a:t>Objetivos</a:t>
            </a:r>
            <a:r>
              <a:rPr lang="pt-BR" sz="1800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800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Aumentar a produtividade e eficiência da fazenda.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Implementar práticas sustentáveis para preservar o meio ambiente.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Expandir o alcance de mercado e encontrar novos compradores para sua produção.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Manter a rentabilidade e a estabilidade financeira da fazenda.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oogle Sans"/>
              <a:buChar char="●"/>
            </a:pPr>
            <a:endParaRPr sz="1400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6452600" y="911378"/>
            <a:ext cx="2522700" cy="4033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 b="1" dirty="0">
                <a:solidFill>
                  <a:srgbClr val="C5221F"/>
                </a:solidFill>
                <a:latin typeface="Google Sans"/>
                <a:ea typeface="Google Sans"/>
                <a:cs typeface="Google Sans"/>
                <a:sym typeface="Google Sans"/>
              </a:rPr>
              <a:t>Frustrações</a:t>
            </a:r>
            <a:r>
              <a:rPr lang="pt-BR" sz="1800" b="1" i="0" u="none" strike="noStrike" cap="none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800" b="1" i="0" u="none" strike="noStrike" cap="none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Dificuldades para lidar com pragas e doenças nas plantações.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Falta de acesso a tecnologias avançadas para monitoramento e gestão da produção.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Desafios na obtenção de crédito agrícola e financiamento para investimentos na propriedade.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Concorrência acirrada e flutuações nos preços de commodities agrícolas.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"/>
              <a:buChar char="●"/>
            </a:pPr>
            <a:endParaRPr sz="1000" i="0" u="none" strike="noStrike" cap="none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3968317" y="3455024"/>
            <a:ext cx="4912343" cy="1515265"/>
          </a:xfrm>
          <a:prstGeom prst="rect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400"/>
            </a:pPr>
            <a:r>
              <a:rPr lang="pt-BR" sz="1300" dirty="0">
                <a:latin typeface="Google Sans"/>
                <a:ea typeface="Google Sans"/>
                <a:cs typeface="Google Sans"/>
              </a:rPr>
              <a:t>João Silva, produtor rural de 45 anos, tem uma sólida formação em Agronomia e administra uma fazenda de médio porte. Sua experiência inclui lidar com desafios como pragas, falta de acesso a tecnologias avançadas e problemas financeiros. Apesar das dificuldades, sua determinação e amor pela agricultura o impulsionam a buscar soluções inovadoras para aumentar a produtividade de forma sustentável e rentável.</a:t>
            </a:r>
            <a:endParaRPr sz="1300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CECFC53-7CF9-6FF0-1A17-962E2508A0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665" t="16910" r="16610" b="18210"/>
          <a:stretch/>
        </p:blipFill>
        <p:spPr>
          <a:xfrm>
            <a:off x="466586" y="350477"/>
            <a:ext cx="1832115" cy="175443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463249" y="346712"/>
            <a:ext cx="1835452" cy="176697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1875" y="2296727"/>
            <a:ext cx="2758200" cy="4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 b="1" dirty="0">
                <a:solidFill>
                  <a:srgbClr val="1967D2"/>
                </a:solidFill>
                <a:latin typeface="Google Sans"/>
                <a:ea typeface="Google Sans"/>
                <a:cs typeface="Google Sans"/>
              </a:rPr>
              <a:t>Maria Souza</a:t>
            </a:r>
            <a:endParaRPr lang="pt-BR" sz="1900" b="1" dirty="0">
              <a:solidFill>
                <a:srgbClr val="1967D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164941" y="2697392"/>
            <a:ext cx="3762589" cy="2099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b="1" dirty="0">
                <a:latin typeface="Google Sans"/>
                <a:ea typeface="Google Sans"/>
                <a:cs typeface="Google Sans"/>
                <a:sym typeface="Google Sans"/>
              </a:rPr>
              <a:t>Idade</a:t>
            </a:r>
            <a:r>
              <a:rPr lang="pt-BR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:</a:t>
            </a:r>
            <a:r>
              <a:rPr lang="pt-BR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pt-BR" sz="13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42</a:t>
            </a:r>
            <a:endParaRPr sz="13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 dirty="0" err="1">
                <a:latin typeface="Google Sans"/>
                <a:ea typeface="Google Sans"/>
                <a:cs typeface="Google Sans"/>
                <a:sym typeface="Google Sans"/>
              </a:rPr>
              <a:t>Educação</a:t>
            </a:r>
            <a:r>
              <a:rPr lang="pt-BR" sz="1400" b="1" i="0" u="none" strike="noStrike" cap="none" dirty="0" err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:</a:t>
            </a:r>
            <a:r>
              <a:rPr lang="pt-BR" sz="1300" dirty="0" err="1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Graduada</a:t>
            </a:r>
            <a:r>
              <a:rPr lang="pt-BR" sz="13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 em Administração de Empresas</a:t>
            </a:r>
            <a:endParaRPr sz="13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b="1" dirty="0">
                <a:latin typeface="Google Sans"/>
                <a:ea typeface="Google Sans"/>
                <a:cs typeface="Google Sans"/>
                <a:sym typeface="Google Sans"/>
              </a:rPr>
              <a:t>Naturalidade: </a:t>
            </a:r>
            <a:r>
              <a:rPr lang="pt-BR" sz="13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Curitiba, Paraná, Brasil</a:t>
            </a:r>
            <a:endParaRPr lang="pt-BR" sz="13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Fam</a:t>
            </a:r>
            <a:r>
              <a:rPr lang="pt-BR" b="1" dirty="0">
                <a:latin typeface="Google Sans"/>
                <a:ea typeface="Google Sans"/>
                <a:cs typeface="Google Sans"/>
                <a:sym typeface="Google Sans"/>
              </a:rPr>
              <a:t>ília</a:t>
            </a:r>
            <a:r>
              <a:rPr lang="pt-BR" sz="1400" b="1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: </a:t>
            </a:r>
            <a:r>
              <a:rPr lang="pt-BR" sz="13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Casada e mãe de dois filhos</a:t>
            </a:r>
            <a:endParaRPr sz="13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>
              <a:buSzPts val="1400"/>
            </a:pPr>
            <a:r>
              <a:rPr lang="pt-BR" sz="1400" b="1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Oc</a:t>
            </a:r>
            <a:r>
              <a:rPr lang="pt-BR" b="1" dirty="0">
                <a:latin typeface="Google Sans"/>
                <a:ea typeface="Google Sans"/>
                <a:cs typeface="Google Sans"/>
                <a:sym typeface="Google Sans"/>
              </a:rPr>
              <a:t>upação</a:t>
            </a:r>
            <a:r>
              <a:rPr lang="pt-BR" sz="1400" b="1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:</a:t>
            </a:r>
            <a:r>
              <a:rPr lang="pt-BR" b="1" dirty="0"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pt-BR" sz="13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Proprietária e gestora de uma empresa de alimentos e bebidas focada em produtos orgânicos e sustentáveis.</a:t>
            </a:r>
            <a:endParaRPr sz="13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2446843" y="51961"/>
            <a:ext cx="6233908" cy="12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600" i="1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“</a:t>
            </a:r>
            <a:r>
              <a:rPr lang="pt-BR" sz="1600" i="1" dirty="0">
                <a:latin typeface="Google Sans"/>
                <a:ea typeface="Google Sans"/>
                <a:cs typeface="Google Sans"/>
              </a:rPr>
              <a:t>Busco parcerias com produtores para garantir a qualidade e variedade dos alimentos que oferecemos aos nossos clientes."</a:t>
            </a:r>
            <a:endParaRPr sz="1600" i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3614298" y="994319"/>
            <a:ext cx="2522700" cy="2460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pt-BR" sz="1900" b="1" dirty="0">
                <a:solidFill>
                  <a:srgbClr val="196702"/>
                </a:solidFill>
                <a:latin typeface="Google Sans"/>
                <a:ea typeface="Google Sans"/>
                <a:cs typeface="Google Sans"/>
                <a:sym typeface="Google Sans"/>
              </a:rPr>
              <a:t>Objetivos</a:t>
            </a:r>
            <a:r>
              <a:rPr lang="pt-BR" sz="1800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800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Estabelecer parcerias estratégicas para garantir um abastecimento consistente e diversificado.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Ampliar a variedade de produtos alimentícios disponíveis em sua empresa.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Buscar fornecedores confiáveis e com capacidade de produção em grande escala.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 err="1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mplementar</a:t>
            </a: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 práticas de compra sustentáveis e promover produtos orgânicos.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oogle Sans"/>
              <a:buChar char="●"/>
            </a:pPr>
            <a:endParaRPr sz="1400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6452600" y="911378"/>
            <a:ext cx="2522700" cy="4033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 b="1" dirty="0">
                <a:solidFill>
                  <a:srgbClr val="C5221F"/>
                </a:solidFill>
                <a:latin typeface="Google Sans"/>
                <a:ea typeface="Google Sans"/>
                <a:cs typeface="Google Sans"/>
                <a:sym typeface="Google Sans"/>
              </a:rPr>
              <a:t>Frustrações</a:t>
            </a:r>
            <a:r>
              <a:rPr lang="pt-BR" sz="1800" b="1" i="0" u="none" strike="noStrike" cap="none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800" b="1" i="0" u="none" strike="noStrike" cap="none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Dificuldade em encontrar fornecedores confiáveis em grande escala.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Variações nos preços e disponibilidade de produtos ao longo do ano.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Desafios na garantia de qualidade e origem dos alimentos.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Concorrência acirrada no setor de alimentos e bebidas.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"/>
              <a:buChar char="●"/>
            </a:pPr>
            <a:endParaRPr sz="1000" i="0" u="none" strike="noStrike" cap="none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3968317" y="3455024"/>
            <a:ext cx="4912343" cy="1688476"/>
          </a:xfrm>
          <a:prstGeom prst="rect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400"/>
            </a:pPr>
            <a:r>
              <a:rPr lang="pt-BR" sz="1300" dirty="0">
                <a:latin typeface="Google Sans"/>
                <a:ea typeface="Google Sans"/>
                <a:cs typeface="Google Sans"/>
              </a:rPr>
              <a:t>Maria Souza  é uma empresária dedicada ao ramo de alimentos e bebidas, preocupada com a qualidade e origem dos produtos que oferece. Ela busca parcerias com produtores rurais para garantir um abastecimento consistente e de alta qualidade para sua empresa. Sua visão é estabelecer relações duradouras e benéficas para ambas as partes, promovendo uma agricultura sustentável e contribuindo para o desenvolvimento econômico da região.</a:t>
            </a:r>
            <a:endParaRPr sz="1300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" name="Imagem 3" descr="Mulher com camisa branca&#10;&#10;Descrição gerada automaticamente com confiança média">
            <a:extLst>
              <a:ext uri="{FF2B5EF4-FFF2-40B4-BE49-F238E27FC236}">
                <a16:creationId xmlns:a16="http://schemas.microsoft.com/office/drawing/2014/main" id="{48B2F06F-F698-097F-25CB-DA59D20E81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11" r="9303"/>
          <a:stretch/>
        </p:blipFill>
        <p:spPr>
          <a:xfrm>
            <a:off x="470331" y="339326"/>
            <a:ext cx="1828370" cy="177435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463249" y="346712"/>
            <a:ext cx="1835452" cy="176697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1875" y="2296727"/>
            <a:ext cx="2758200" cy="4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 b="1" dirty="0">
                <a:solidFill>
                  <a:srgbClr val="1967D2"/>
                </a:solidFill>
                <a:latin typeface="Google Sans"/>
                <a:ea typeface="Google Sans"/>
                <a:cs typeface="Google Sans"/>
              </a:rPr>
              <a:t>Ana Carolina</a:t>
            </a:r>
            <a:endParaRPr sz="1900" b="1" dirty="0">
              <a:solidFill>
                <a:srgbClr val="1967D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164941" y="2697392"/>
            <a:ext cx="3771666" cy="1515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b="1" dirty="0">
                <a:latin typeface="Google Sans"/>
                <a:ea typeface="Google Sans"/>
                <a:cs typeface="Google Sans"/>
                <a:sym typeface="Google Sans"/>
              </a:rPr>
              <a:t>Idade</a:t>
            </a:r>
            <a:r>
              <a:rPr lang="pt-BR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:</a:t>
            </a:r>
            <a:r>
              <a:rPr lang="pt-BR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pt-BR" sz="13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32</a:t>
            </a:r>
            <a:endParaRPr sz="13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 dirty="0">
                <a:latin typeface="Google Sans"/>
                <a:ea typeface="Google Sans"/>
                <a:cs typeface="Google Sans"/>
                <a:sym typeface="Google Sans"/>
              </a:rPr>
              <a:t>Educação</a:t>
            </a:r>
            <a:r>
              <a:rPr lang="pt-BR" sz="1400" b="1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: </a:t>
            </a:r>
            <a:r>
              <a:rPr lang="pt-BR" sz="13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Ensino Médio completo na Educação Básica.</a:t>
            </a:r>
            <a:endParaRPr lang="pt-BR" sz="13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 dirty="0">
                <a:latin typeface="Google Sans"/>
                <a:ea typeface="Google Sans"/>
                <a:cs typeface="Google Sans"/>
                <a:sym typeface="Google Sans"/>
              </a:rPr>
              <a:t>Naturalidade</a:t>
            </a:r>
            <a:r>
              <a:rPr lang="pt-BR" sz="1400" b="1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: </a:t>
            </a:r>
            <a:r>
              <a:rPr lang="pt-BR" sz="13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Minas Gerais, Brasil</a:t>
            </a:r>
            <a:endParaRPr sz="13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Fam</a:t>
            </a:r>
            <a:r>
              <a:rPr lang="pt-BR" b="1" dirty="0">
                <a:latin typeface="Google Sans"/>
                <a:ea typeface="Google Sans"/>
                <a:cs typeface="Google Sans"/>
                <a:sym typeface="Google Sans"/>
              </a:rPr>
              <a:t>ília</a:t>
            </a:r>
            <a:r>
              <a:rPr lang="pt-BR" sz="1400" b="1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: </a:t>
            </a:r>
            <a:r>
              <a:rPr lang="pt-BR" sz="13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Solteira sem filhos</a:t>
            </a:r>
            <a:endParaRPr sz="13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1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Oc</a:t>
            </a:r>
            <a:r>
              <a:rPr lang="pt-BR" b="1" dirty="0">
                <a:latin typeface="Google Sans"/>
                <a:ea typeface="Google Sans"/>
                <a:cs typeface="Google Sans"/>
                <a:sym typeface="Google Sans"/>
              </a:rPr>
              <a:t>upação</a:t>
            </a:r>
            <a:r>
              <a:rPr lang="pt-BR" sz="1400" b="1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: </a:t>
            </a:r>
            <a:r>
              <a:rPr lang="pt-BR" sz="13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Agricultora e proprietária de uma fazenda agrícola.</a:t>
            </a:r>
            <a:endParaRPr sz="13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2594909" y="-17594"/>
            <a:ext cx="6549091" cy="12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600" i="1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“</a:t>
            </a:r>
            <a:r>
              <a:rPr lang="pt-BR" sz="1600" i="1" dirty="0">
                <a:latin typeface="Google Sans"/>
                <a:ea typeface="Google Sans"/>
                <a:cs typeface="Google Sans"/>
              </a:rPr>
              <a:t>Busco soluções eficientes para garantir a saúde das plantações e maximizar a produtividade em minha fazenda"</a:t>
            </a:r>
            <a:endParaRPr sz="1600" i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3614298" y="994319"/>
            <a:ext cx="2522700" cy="2687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pt-BR" sz="1900" b="1" dirty="0">
                <a:solidFill>
                  <a:srgbClr val="196702"/>
                </a:solidFill>
                <a:latin typeface="Google Sans"/>
                <a:ea typeface="Google Sans"/>
                <a:cs typeface="Google Sans"/>
                <a:sym typeface="Google Sans"/>
              </a:rPr>
              <a:t>Objetivos</a:t>
            </a:r>
            <a:r>
              <a:rPr lang="pt-BR" sz="1800" i="0" u="none" strike="noStrike" cap="none" dirty="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800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Implementar sistemas de irrigação de precisão para maximizar o uso eficiente da água na fazenda.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Adotar métodos de controle de pragas sustentáveis e eficazes para proteger as plantações.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Adquirir máquinas agrícolas modernas e tecnologicamente avançadas para otimizar o trabalho na fazenda.</a:t>
            </a: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oogle Sans"/>
              <a:buChar char="●"/>
            </a:pPr>
            <a:endParaRPr sz="1400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6452600" y="911378"/>
            <a:ext cx="2522700" cy="4033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 b="1" dirty="0">
                <a:solidFill>
                  <a:srgbClr val="C5221F"/>
                </a:solidFill>
                <a:latin typeface="Google Sans"/>
                <a:ea typeface="Google Sans"/>
                <a:cs typeface="Google Sans"/>
                <a:sym typeface="Google Sans"/>
              </a:rPr>
              <a:t>Frustrações</a:t>
            </a:r>
            <a:r>
              <a:rPr lang="pt-BR" sz="1800" b="1" i="0" u="none" strike="noStrike" cap="none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800" b="1" i="0" u="none" strike="noStrike" cap="none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Dificuldades em encontrar serviços de irrigação adequados que atendam às necessidades específicas da fazenda.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Limitações financeiras para investir em máquinas agrícolas modernas e tecnologicamente avançadas.</a:t>
            </a:r>
          </a:p>
          <a:p>
            <a:pPr marL="457200" indent="-317500">
              <a:buClr>
                <a:schemeClr val="dk1"/>
              </a:buClr>
              <a:buSzPts val="1400"/>
              <a:buFont typeface="Google Sans"/>
              <a:buChar char="●"/>
            </a:pPr>
            <a:r>
              <a:rPr lang="pt-BR" sz="1000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Falta de acesso a programas de treinamento e capacitação para melhorar as práticas de gestão e produção agrícola.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pt-BR" sz="1400" i="0" u="none" strike="noStrike" cap="none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4099673" y="3322033"/>
            <a:ext cx="4912343" cy="1688476"/>
          </a:xfrm>
          <a:prstGeom prst="rect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400"/>
            </a:pPr>
            <a:r>
              <a:rPr lang="pt-BR" sz="1300" dirty="0">
                <a:latin typeface="Google Sans"/>
                <a:ea typeface="Google Sans"/>
                <a:cs typeface="Google Sans"/>
              </a:rPr>
              <a:t>Ana Carolina é uma agricultora determinada e preocupada com a qualidade de sua produção agrícola. Busca serviços de irrigação eficientes, métodos sustentáveis de controle de pragas e máquinas agrícolas modernas. Sua visão é utilizar tecnologias avançadas para garantir a saúde das plantações e o sucesso na atividade agrícola.</a:t>
            </a:r>
            <a:endParaRPr sz="1300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" name="Imagem 3" descr="Menino sentado na grama&#10;&#10;Descrição gerada automaticamente">
            <a:extLst>
              <a:ext uri="{FF2B5EF4-FFF2-40B4-BE49-F238E27FC236}">
                <a16:creationId xmlns:a16="http://schemas.microsoft.com/office/drawing/2014/main" id="{49180790-5689-B8FA-C296-6E5A586B41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984" r="5826" b="10636"/>
          <a:stretch/>
        </p:blipFill>
        <p:spPr>
          <a:xfrm>
            <a:off x="470105" y="346713"/>
            <a:ext cx="1835452" cy="176697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1030</Words>
  <Application>Microsoft Office PowerPoint</Application>
  <PresentationFormat>Apresentação na tela (16:9)</PresentationFormat>
  <Paragraphs>88</Paragraphs>
  <Slides>5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8" baseType="lpstr">
      <vt:lpstr>Google Sans</vt:lpstr>
      <vt:lpstr>Arial</vt:lpstr>
      <vt:lpstr>Simple Light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VICTORIA DA SILVA OLIVEIRA</cp:lastModifiedBy>
  <cp:revision>3</cp:revision>
  <dcterms:modified xsi:type="dcterms:W3CDTF">2024-04-05T13:03:55Z</dcterms:modified>
</cp:coreProperties>
</file>